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17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5;&#1082;&#1072;&#1090;&#1077;&#1088;&#1080;&#1085;&#1072;\AppData\Roaming\Microsoft\Excel\&#1057;&#1087;&#1077;&#1088;&#1084;&#1080;&#1076;&#1080;&#1085;%202%20(&#1040;&#1074;&#1090;&#1086;&#1089;&#1086;&#1093;&#1088;&#1072;&#1085;&#1077;&#1085;&#1085;&#1099;&#1081;)%20(version%201)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5;&#1082;&#1072;&#1090;&#1077;&#1088;&#1080;&#1085;&#1072;\AppData\Roaming\Microsoft\Excel\&#1057;&#1087;&#1077;&#1088;&#1084;&#1080;&#1076;&#1080;&#1085;%202%20(&#1040;&#1074;&#1090;&#1086;&#1089;&#1086;&#1093;&#1088;&#1072;&#1085;&#1077;&#1085;&#1085;&#1099;&#1081;)%20(version%201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5;&#1082;&#1072;&#1090;&#1077;&#1088;&#1080;&#1085;&#1072;\AppData\Roaming\Microsoft\Excel\&#1057;&#1087;&#1077;&#1088;&#1084;&#1080;&#1076;&#1080;&#1085;%202%20(&#1040;&#1074;&#1090;&#1086;&#1089;&#1086;&#1093;&#1088;&#1072;&#1085;&#1077;&#1085;&#1085;&#1099;&#1081;)%20(version%201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5;&#1082;&#1072;&#1090;&#1077;&#1088;&#1080;&#1085;&#1072;\AppData\Roaming\Microsoft\Excel\&#1057;&#1087;&#1077;&#1088;&#1084;&#1080;&#1076;&#1080;&#1085;%202%20(&#1040;&#1074;&#1090;&#1086;&#1089;&#1086;&#1093;&#1088;&#1072;&#1085;&#1077;&#1085;&#1085;&#1099;&#1081;)%20(version%201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algn="ctr" rtl="0">
              <a:defRPr sz="1400"/>
            </a:pPr>
            <a:r>
              <a:rPr lang="en-US" sz="1400"/>
              <a:t>MG1655 (pColD-lux) </a:t>
            </a:r>
            <a:endParaRPr lang="ru-RU" sz="1400"/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30740567399710511"/>
          <c:y val="0.21454455151140867"/>
          <c:w val="0.64865447170581625"/>
          <c:h val="0.5135946725744104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25400">
              <a:noFill/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Перекись!$C$44:$G$44</c:f>
                <c:numCache>
                  <c:formatCode>General</c:formatCode>
                  <c:ptCount val="5"/>
                  <c:pt idx="0">
                    <c:v>419.70720821186757</c:v>
                  </c:pt>
                  <c:pt idx="1">
                    <c:v>787.3569243610458</c:v>
                  </c:pt>
                  <c:pt idx="2">
                    <c:v>451.60303513072813</c:v>
                  </c:pt>
                  <c:pt idx="3">
                    <c:v>549.25455977039587</c:v>
                  </c:pt>
                  <c:pt idx="4">
                    <c:v>61.668758008295526</c:v>
                  </c:pt>
                </c:numCache>
              </c:numRef>
            </c:plus>
            <c:minus>
              <c:numRef>
                <c:f>Перекись!$C$44:$G$44</c:f>
                <c:numCache>
                  <c:formatCode>General</c:formatCode>
                  <c:ptCount val="5"/>
                  <c:pt idx="0">
                    <c:v>419.70720821186757</c:v>
                  </c:pt>
                  <c:pt idx="1">
                    <c:v>787.3569243610458</c:v>
                  </c:pt>
                  <c:pt idx="2">
                    <c:v>451.60303513072813</c:v>
                  </c:pt>
                  <c:pt idx="3">
                    <c:v>549.25455977039587</c:v>
                  </c:pt>
                  <c:pt idx="4">
                    <c:v>61.668758008295526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Перекись!$C$34:$G$34</c:f>
              <c:numCache>
                <c:formatCode>General</c:formatCode>
                <c:ptCount val="5"/>
                <c:pt idx="0">
                  <c:v>0</c:v>
                </c:pt>
                <c:pt idx="1">
                  <c:v>0.01</c:v>
                </c:pt>
                <c:pt idx="2">
                  <c:v>1.4999999999999999E-2</c:v>
                </c:pt>
                <c:pt idx="3">
                  <c:v>0.02</c:v>
                </c:pt>
                <c:pt idx="4">
                  <c:v>2.5000000000000001E-2</c:v>
                </c:pt>
              </c:numCache>
            </c:numRef>
          </c:cat>
          <c:val>
            <c:numRef>
              <c:f>Перекись!$C$43:$G$43</c:f>
              <c:numCache>
                <c:formatCode>General</c:formatCode>
                <c:ptCount val="5"/>
                <c:pt idx="0">
                  <c:v>19156.375</c:v>
                </c:pt>
                <c:pt idx="1">
                  <c:v>13906.375</c:v>
                </c:pt>
                <c:pt idx="2">
                  <c:v>8605.875</c:v>
                </c:pt>
                <c:pt idx="3">
                  <c:v>5948</c:v>
                </c:pt>
                <c:pt idx="4">
                  <c:v>1917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16-4C8D-A05B-C81EDA3506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355968"/>
        <c:axId val="108357888"/>
      </c:barChart>
      <c:catAx>
        <c:axId val="1083559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ru-RU" sz="1100" b="1" i="0" u="none" strike="noStrike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Концентрация </a:t>
                </a:r>
                <a:r>
                  <a:rPr lang="ru-RU" sz="1100" b="1" i="0" u="none" strike="noStrike" baseline="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спермидина</a:t>
                </a:r>
                <a:r>
                  <a:rPr lang="ru-RU" sz="1100" b="1" i="0" u="none" strike="noStrike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моль/л</a:t>
                </a:r>
                <a:endPara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247487690864725"/>
              <c:y val="0.8420406736209623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100"/>
            </a:pPr>
            <a:endParaRPr lang="ru-RU"/>
          </a:p>
        </c:txPr>
        <c:crossAx val="108357888"/>
        <c:crosses val="autoZero"/>
        <c:auto val="1"/>
        <c:lblAlgn val="ctr"/>
        <c:lblOffset val="100"/>
        <c:noMultiLvlLbl val="0"/>
      </c:catAx>
      <c:valAx>
        <c:axId val="108357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100"/>
                </a:pPr>
                <a:r>
                  <a:rPr lang="ru-RU" sz="1100" b="1" i="0" u="none" strike="noStrike" kern="12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Люминесценция</a:t>
                </a:r>
                <a:r>
                  <a:rPr lang="en-US" sz="1100" b="1" i="0" u="none" strike="noStrike" kern="12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1100" b="1" i="0" u="none" strike="noStrike" kern="1200" baseline="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отн</a:t>
                </a:r>
                <a:r>
                  <a:rPr lang="ru-RU" sz="1100" b="1" i="0" u="none" strike="noStrike" kern="12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ед.</a:t>
                </a:r>
              </a:p>
            </c:rich>
          </c:tx>
          <c:layout>
            <c:manualLayout>
              <c:xMode val="edge"/>
              <c:yMode val="edge"/>
              <c:x val="2.772265673166693E-2"/>
              <c:y val="0.1363897339537103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vert="horz"/>
          <a:lstStyle/>
          <a:p>
            <a:pPr>
              <a:defRPr sz="1100"/>
            </a:pPr>
            <a:endParaRPr lang="ru-RU"/>
          </a:p>
        </c:txPr>
        <c:crossAx val="1083559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aseline="0">
          <a:latin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spc="0" baseline="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MG1655 (</a:t>
            </a:r>
            <a:r>
              <a:rPr lang="ru-RU" sz="1400" b="1" i="0" u="none" strike="noStrike" kern="1200" spc="0" baseline="0" dirty="0" err="1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pKatG-lux</a:t>
            </a:r>
            <a:r>
              <a:rPr lang="ru-RU" sz="1400" b="1" i="0" u="none" strike="noStrike" kern="1200" spc="0" baseline="0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b="1" i="0" u="none" strike="noStrike" kern="1200" spc="0" baseline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7270656862037068"/>
          <c:y val="0.18987518001690487"/>
          <c:w val="0.68543027206858265"/>
          <c:h val="0.569523912607008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25400">
              <a:noFill/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Перекись!$O$109:$S$109</c:f>
                <c:numCache>
                  <c:formatCode>General</c:formatCode>
                  <c:ptCount val="5"/>
                  <c:pt idx="0">
                    <c:v>3541.8090199682661</c:v>
                  </c:pt>
                  <c:pt idx="1">
                    <c:v>3492.4304625452869</c:v>
                  </c:pt>
                  <c:pt idx="2">
                    <c:v>3775.9321779528823</c:v>
                  </c:pt>
                  <c:pt idx="3">
                    <c:v>1464.6138813450359</c:v>
                  </c:pt>
                  <c:pt idx="4">
                    <c:v>6525.0459823229276</c:v>
                  </c:pt>
                </c:numCache>
              </c:numRef>
            </c:plus>
            <c:minus>
              <c:numRef>
                <c:f>Перекись!$O$109:$S$109</c:f>
                <c:numCache>
                  <c:formatCode>General</c:formatCode>
                  <c:ptCount val="5"/>
                  <c:pt idx="0">
                    <c:v>3541.8090199682661</c:v>
                  </c:pt>
                  <c:pt idx="1">
                    <c:v>3492.4304625452869</c:v>
                  </c:pt>
                  <c:pt idx="2">
                    <c:v>3775.9321779528823</c:v>
                  </c:pt>
                  <c:pt idx="3">
                    <c:v>1464.6138813450359</c:v>
                  </c:pt>
                  <c:pt idx="4">
                    <c:v>6525.0459823229276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Перекись!$O$98:$S$98</c:f>
              <c:numCache>
                <c:formatCode>General</c:formatCode>
                <c:ptCount val="5"/>
                <c:pt idx="0">
                  <c:v>0</c:v>
                </c:pt>
                <c:pt idx="1">
                  <c:v>0.01</c:v>
                </c:pt>
                <c:pt idx="2">
                  <c:v>1.4999999999999999E-2</c:v>
                </c:pt>
                <c:pt idx="3">
                  <c:v>0.02</c:v>
                </c:pt>
                <c:pt idx="4">
                  <c:v>2.5000000000000001E-2</c:v>
                </c:pt>
              </c:numCache>
            </c:numRef>
          </c:cat>
          <c:val>
            <c:numRef>
              <c:f>Перекись!$O$108:$S$108</c:f>
              <c:numCache>
                <c:formatCode>General</c:formatCode>
                <c:ptCount val="5"/>
                <c:pt idx="0">
                  <c:v>116767.25</c:v>
                </c:pt>
                <c:pt idx="1">
                  <c:v>115220.5</c:v>
                </c:pt>
                <c:pt idx="2">
                  <c:v>99541.75</c:v>
                </c:pt>
                <c:pt idx="3">
                  <c:v>77549.5</c:v>
                </c:pt>
                <c:pt idx="4">
                  <c:v>53724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1E-4182-A194-7794FF1F8A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8391808"/>
        <c:axId val="109651456"/>
      </c:barChart>
      <c:catAx>
        <c:axId val="108391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ru-RU" sz="1100" b="1" i="0" u="none" strike="noStrike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Концентрация </a:t>
                </a:r>
                <a:r>
                  <a:rPr lang="ru-RU" sz="1100" b="1" i="0" u="none" strike="noStrike" baseline="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спермидина</a:t>
                </a:r>
                <a:r>
                  <a:rPr lang="ru-RU" sz="1100" b="1" i="0" u="none" strike="noStrike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моль/л</a:t>
                </a:r>
                <a:endPara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20305610052911796"/>
              <c:y val="0.87281986411667156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09651456"/>
        <c:crosses val="autoZero"/>
        <c:auto val="1"/>
        <c:lblAlgn val="ctr"/>
        <c:lblOffset val="100"/>
        <c:noMultiLvlLbl val="0"/>
      </c:catAx>
      <c:valAx>
        <c:axId val="109651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1100"/>
                </a:pPr>
                <a:r>
                  <a:rPr lang="ru-RU" sz="1100" b="1" i="0" u="none" strike="noStrike" kern="12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Люминесценция</a:t>
                </a:r>
                <a:r>
                  <a:rPr lang="en-US" sz="1100" b="1" i="0" u="none" strike="noStrike" kern="12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1100" b="1" i="0" u="none" strike="noStrike" kern="1200" baseline="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отн</a:t>
                </a:r>
                <a:r>
                  <a:rPr lang="ru-RU" sz="1100" b="1" i="0" u="none" strike="noStrike" kern="12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ед.</a:t>
                </a:r>
              </a:p>
            </c:rich>
          </c:tx>
          <c:layout>
            <c:manualLayout>
              <c:xMode val="edge"/>
              <c:yMode val="edge"/>
              <c:x val="1.3510083567496327E-2"/>
              <c:y val="0.1338400743446121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083918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MG1655 (pColD-lux</a:t>
            </a:r>
            <a:r>
              <a:rPr lang="ru-RU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9530054908780573"/>
          <c:y val="2.777429263649736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9079792620037437"/>
          <c:y val="0.17980800873353772"/>
          <c:w val="0.67707082545340014"/>
          <c:h val="0.5852802975783749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25400">
              <a:noFill/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Диоксидин!$B$90:$F$90</c:f>
                <c:numCache>
                  <c:formatCode>General</c:formatCode>
                  <c:ptCount val="5"/>
                  <c:pt idx="0">
                    <c:v>2197.2084074375566</c:v>
                  </c:pt>
                  <c:pt idx="1">
                    <c:v>1936.7233691165454</c:v>
                  </c:pt>
                  <c:pt idx="2">
                    <c:v>1123.3291073777723</c:v>
                  </c:pt>
                  <c:pt idx="3">
                    <c:v>1011.163005043132</c:v>
                  </c:pt>
                  <c:pt idx="4">
                    <c:v>1238.6401953279826</c:v>
                  </c:pt>
                </c:numCache>
              </c:numRef>
            </c:plus>
            <c:minus>
              <c:numRef>
                <c:f>Диоксидин!$B$90:$F$90</c:f>
                <c:numCache>
                  <c:formatCode>General</c:formatCode>
                  <c:ptCount val="5"/>
                  <c:pt idx="0">
                    <c:v>2197.2084074375566</c:v>
                  </c:pt>
                  <c:pt idx="1">
                    <c:v>1936.7233691165454</c:v>
                  </c:pt>
                  <c:pt idx="2">
                    <c:v>1123.3291073777723</c:v>
                  </c:pt>
                  <c:pt idx="3">
                    <c:v>1011.163005043132</c:v>
                  </c:pt>
                  <c:pt idx="4">
                    <c:v>1238.6401953279826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Диоксидин!$B$79:$F$79</c:f>
              <c:numCache>
                <c:formatCode>General</c:formatCode>
                <c:ptCount val="5"/>
                <c:pt idx="0">
                  <c:v>0</c:v>
                </c:pt>
                <c:pt idx="1">
                  <c:v>0.01</c:v>
                </c:pt>
                <c:pt idx="2">
                  <c:v>1.4999999999999999E-2</c:v>
                </c:pt>
                <c:pt idx="3">
                  <c:v>0.02</c:v>
                </c:pt>
                <c:pt idx="4">
                  <c:v>2.5000000000000001E-2</c:v>
                </c:pt>
              </c:numCache>
            </c:numRef>
          </c:cat>
          <c:val>
            <c:numRef>
              <c:f>Диоксидин!$B$89:$F$89</c:f>
              <c:numCache>
                <c:formatCode>General</c:formatCode>
                <c:ptCount val="5"/>
                <c:pt idx="0">
                  <c:v>51980.5</c:v>
                </c:pt>
                <c:pt idx="1">
                  <c:v>48645.875</c:v>
                </c:pt>
                <c:pt idx="2">
                  <c:v>41272.375</c:v>
                </c:pt>
                <c:pt idx="3">
                  <c:v>38587.125</c:v>
                </c:pt>
                <c:pt idx="4">
                  <c:v>37289.375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0A-4C92-B6F4-18B792B44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9705472"/>
        <c:axId val="127598976"/>
      </c:barChart>
      <c:catAx>
        <c:axId val="109705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ru-RU" sz="1100" b="1" i="0" u="none" strike="noStrike" kern="1200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Концентрация </a:t>
                </a:r>
                <a:r>
                  <a:rPr lang="ru-RU" sz="1100" b="1" i="0" u="none" strike="noStrike" kern="1200" baseline="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спермидина</a:t>
                </a:r>
                <a:r>
                  <a:rPr lang="ru-RU" sz="1100" b="1" i="0" u="none" strike="noStrike" kern="1200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моль/л</a:t>
                </a:r>
                <a:endParaRPr lang="ru-RU" sz="1100" b="1" i="0" u="none" strike="noStrike" kern="1200" baseline="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2628361304494698"/>
              <c:y val="0.8849180286546111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27598976"/>
        <c:crosses val="autoZero"/>
        <c:auto val="1"/>
        <c:lblAlgn val="ctr"/>
        <c:lblOffset val="100"/>
        <c:noMultiLvlLbl val="0"/>
      </c:catAx>
      <c:valAx>
        <c:axId val="12759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b="1" i="0" u="none" strike="noStrike" kern="12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Люминесценция</a:t>
                </a:r>
                <a:r>
                  <a:rPr lang="en-US" sz="1100" b="1" i="0" u="none" strike="noStrike" kern="12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1100" b="1" i="0" u="none" strike="noStrike" kern="1200" baseline="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отн</a:t>
                </a:r>
                <a:r>
                  <a:rPr lang="ru-RU" sz="1100" b="1" i="0" u="none" strike="noStrike" kern="12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ед.</a:t>
                </a:r>
              </a:p>
            </c:rich>
          </c:tx>
          <c:layout>
            <c:manualLayout>
              <c:xMode val="edge"/>
              <c:yMode val="edge"/>
              <c:x val="4.8514517106809193E-2"/>
              <c:y val="0.1314101575683131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097054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2"/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MG1655 (</a:t>
            </a:r>
            <a:r>
              <a:rPr lang="ru-RU" sz="1400" b="1" i="0" u="none" strike="noStrike" baseline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pKatG-lux</a:t>
            </a:r>
            <a:r>
              <a:rPr lang="ru-RU" sz="1400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2884314740237149"/>
          <c:y val="0.16276883937045833"/>
          <c:w val="0.72455899094503162"/>
          <c:h val="0.60203250360008231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Диоксидин!$Z$21:$AD$21</c:f>
                <c:numCache>
                  <c:formatCode>General</c:formatCode>
                  <c:ptCount val="5"/>
                  <c:pt idx="0">
                    <c:v>53.76899581277565</c:v>
                  </c:pt>
                  <c:pt idx="1">
                    <c:v>23.003445005973713</c:v>
                  </c:pt>
                  <c:pt idx="2">
                    <c:v>42.279258677106839</c:v>
                  </c:pt>
                  <c:pt idx="3">
                    <c:v>41.540830817401812</c:v>
                  </c:pt>
                  <c:pt idx="4">
                    <c:v>38.568931797497321</c:v>
                  </c:pt>
                </c:numCache>
              </c:numRef>
            </c:plus>
            <c:minus>
              <c:numRef>
                <c:f>Диоксидин!$Z$21:$AD$21</c:f>
                <c:numCache>
                  <c:formatCode>General</c:formatCode>
                  <c:ptCount val="5"/>
                  <c:pt idx="0">
                    <c:v>53.76899581277565</c:v>
                  </c:pt>
                  <c:pt idx="1">
                    <c:v>23.003445005973713</c:v>
                  </c:pt>
                  <c:pt idx="2">
                    <c:v>42.279258677106839</c:v>
                  </c:pt>
                  <c:pt idx="3">
                    <c:v>41.540830817401812</c:v>
                  </c:pt>
                  <c:pt idx="4">
                    <c:v>38.568931797497321</c:v>
                  </c:pt>
                </c:numCache>
              </c:numRef>
            </c:minus>
          </c:errBars>
          <c:cat>
            <c:numRef>
              <c:f>Диоксидин!$Z$10:$AD$10</c:f>
              <c:numCache>
                <c:formatCode>General</c:formatCode>
                <c:ptCount val="5"/>
                <c:pt idx="0">
                  <c:v>0</c:v>
                </c:pt>
                <c:pt idx="1">
                  <c:v>0.01</c:v>
                </c:pt>
                <c:pt idx="2">
                  <c:v>1.4999999999999999E-2</c:v>
                </c:pt>
                <c:pt idx="3">
                  <c:v>0.02</c:v>
                </c:pt>
                <c:pt idx="4">
                  <c:v>2.5000000000000001E-2</c:v>
                </c:pt>
              </c:numCache>
            </c:numRef>
          </c:cat>
          <c:val>
            <c:numRef>
              <c:f>Диоксидин!$Z$20:$AD$20</c:f>
              <c:numCache>
                <c:formatCode>General</c:formatCode>
                <c:ptCount val="5"/>
                <c:pt idx="0">
                  <c:v>2195.375</c:v>
                </c:pt>
                <c:pt idx="1">
                  <c:v>1885.875</c:v>
                </c:pt>
                <c:pt idx="2">
                  <c:v>1667</c:v>
                </c:pt>
                <c:pt idx="3">
                  <c:v>1453.375</c:v>
                </c:pt>
                <c:pt idx="4">
                  <c:v>1330.75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14-4130-AD22-8121E7ABDA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636992"/>
        <c:axId val="127638912"/>
      </c:barChart>
      <c:catAx>
        <c:axId val="1276369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1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b="1" i="0" u="none" strike="noStrike" kern="1200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Концентрация </a:t>
                </a:r>
                <a:r>
                  <a:rPr lang="ru-RU" sz="1100" b="1" i="0" u="none" strike="noStrike" kern="1200" baseline="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спермидина</a:t>
                </a:r>
                <a:r>
                  <a:rPr lang="ru-RU" sz="1100" b="1" i="0" u="none" strike="noStrike" kern="1200" baseline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моль/л</a:t>
                </a:r>
                <a:endParaRPr lang="ru-RU" sz="1100" b="1" i="0" u="none" strike="noStrike" kern="1200" baseline="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23093750402674451"/>
              <c:y val="0.8856527891940445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27638912"/>
        <c:crosses val="autoZero"/>
        <c:auto val="1"/>
        <c:lblAlgn val="ctr"/>
        <c:lblOffset val="100"/>
        <c:noMultiLvlLbl val="0"/>
      </c:catAx>
      <c:valAx>
        <c:axId val="1276389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1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100" b="1" i="0" u="none" strike="noStrike" kern="12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Люминесценция</a:t>
                </a:r>
                <a:r>
                  <a:rPr lang="en-US" sz="1100" b="1" i="0" u="none" strike="noStrike" kern="12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1100" b="1" i="0" u="none" strike="noStrike" kern="1200" baseline="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отн</a:t>
                </a:r>
                <a:r>
                  <a:rPr lang="ru-RU" sz="1100" b="1" i="0" u="none" strike="noStrike" kern="1200" baseline="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ед.</a:t>
                </a:r>
              </a:p>
            </c:rich>
          </c:tx>
          <c:layout>
            <c:manualLayout>
              <c:xMode val="edge"/>
              <c:yMode val="edge"/>
              <c:x val="2.9735429028460061E-2"/>
              <c:y val="0.1161767471687295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2763699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2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3FC44-7019-45C9-9069-530022F519B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14DB3-4308-4469-8EB1-DFECAC1CD6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207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F14DB3-4308-4469-8EB1-DFECAC1CD6B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380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DB0D39-F967-CD6C-B158-004429B70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216170E-4CF9-008E-8DA9-8408F242F2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3702604-E757-26C7-5609-01F915B9F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C41-D17B-4251-A7F2-5AAAF9F5A57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99DAD91-D36D-07EE-3FA3-F46CF85D9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B174156-E924-EB95-78AF-B8D823997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444D-9905-447C-B1E5-883B326F5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23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0B3AB47-CB79-9382-F04D-93856CD49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827B5BF3-78A6-F67D-092A-6826D19C8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63C2B35-72B4-8781-B164-A7F67AC17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C41-D17B-4251-A7F2-5AAAF9F5A57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7FD92DF-D07E-57B4-62F8-FD625510A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C345D57-BEBD-5981-88B8-F48495576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444D-9905-447C-B1E5-883B326F5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98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E99D9D98-DD20-45C5-4977-D917DCC663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2241F82-38D5-90C9-421C-240A12BD2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0B5FD49-12E3-FA8F-EF74-9D04FA40C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C41-D17B-4251-A7F2-5AAAF9F5A57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6A7D7E5-1253-9E66-3E4E-B98D6F64B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988B4CD-F3D3-8BAD-4CA4-208450ACD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444D-9905-447C-B1E5-883B326F5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14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F897FF3-A2EB-5B28-9C25-1F895C32C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737C106-0BEC-E149-DE93-65D6CD297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064751E-5522-611F-8E7A-138354A9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C41-D17B-4251-A7F2-5AAAF9F5A57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62976A2-CDB5-889E-065C-F473164B0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51A87CC-8E13-93BD-452D-47125300C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444D-9905-447C-B1E5-883B326F5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26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9F72B0-92C8-BC0B-783E-A63DEEBC2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95F7EA9-B281-942B-BCFF-C29E3795D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2A6304B-07C1-0F57-8D3A-D40BAB4E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C41-D17B-4251-A7F2-5AAAF9F5A57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F83DF23-FEBE-8151-82A9-0D555463F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6F3C85E-5B5A-2813-16B9-01CBC934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444D-9905-447C-B1E5-883B326F5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06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8D82800-A1E3-5B36-4254-941AAD143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9101F2A-CF01-7D5D-81EC-5E16E53ECF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D5D5FDD-C08F-23AA-3358-F85BEF79A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A661C5D-509D-ABDB-AF01-ECDE76B5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C41-D17B-4251-A7F2-5AAAF9F5A57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89B3B89-53D4-E2F4-AD3C-9F2A66FB2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A3AEAF5-0529-A051-79AA-1654B82F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444D-9905-447C-B1E5-883B326F5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58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717977-3984-D756-993F-5A8F765AB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01540B6-B7A8-20CC-A0E0-4F1DA8667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B410664-DD58-DCB0-7FE9-8A1899AA7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FE417139-6606-5184-FC71-988CBAB2E8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8430117-DB46-971A-0A11-80DD53380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B3B5EDD9-8A35-6C70-76DE-D4B567007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C41-D17B-4251-A7F2-5AAAF9F5A57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C3BB2F6B-3BBE-4B5E-A032-6DAFEF58C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DC2D1CE6-6EEE-C8E7-938D-25C956640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444D-9905-447C-B1E5-883B326F5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129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69C605D-BCA2-67A1-4DB0-B55F5AE73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0BEB7E9-66EC-E779-E953-73518D777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C41-D17B-4251-A7F2-5AAAF9F5A57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44A82970-FF2B-E65D-810D-CED6A6030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9128D519-8A1A-D78D-775A-9499BEFA9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444D-9905-447C-B1E5-883B326F5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544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9C2332DA-3486-9810-8FEF-081E202A9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C41-D17B-4251-A7F2-5AAAF9F5A57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DE663CB5-275B-0B28-8208-C07E51C09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1B93478-7D3B-75DD-1624-3A85347F4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444D-9905-447C-B1E5-883B326F5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395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B67B77-69F7-9A13-1FF2-A3269CFF4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69EA7D4-E889-EB98-DE4E-4071DA265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F1A3D76-6A37-4327-47CE-36E3ECB78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5EAEFD0-FC59-DACA-962F-27D01F05A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C41-D17B-4251-A7F2-5AAAF9F5A57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A41D27C-0BE7-83BC-F8AD-415269B1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61E3C5B-4BAC-41F4-4F0C-B47D8FCBA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444D-9905-447C-B1E5-883B326F5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24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C179A7F-71BB-67F4-1729-65EB83279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39B460CF-72FE-091E-C009-4D2499E8E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604930B-6133-DC9B-99C7-E0EBB2479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19DF1E1-B55B-D748-C29F-666890D53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7C41-D17B-4251-A7F2-5AAAF9F5A57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FFA0A35-76C0-859F-FA15-01C932C13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9807645-BC9B-106A-DDBB-F084D1839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F444D-9905-447C-B1E5-883B326F5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19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797F9C4-E3B0-7244-FC39-0E84FBDCB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FD7ED44-1C56-0F2F-3DA2-4518942C8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9745DE5-6AB3-A188-4B1F-71E87982B7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7C41-D17B-4251-A7F2-5AAAF9F5A57E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367E901-838D-69A3-3FAA-919EC31B6B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B4795D5-C8BE-8B5C-9CE3-33BBD9533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F444D-9905-447C-B1E5-883B326F5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944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B876F7F-3E1D-C382-BD2B-30A551CECB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3452" y="714859"/>
            <a:ext cx="9144000" cy="2387600"/>
          </a:xfrm>
        </p:spPr>
        <p:txBody>
          <a:bodyPr>
            <a:no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действия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спермидина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генотоксичность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диоксидина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перекиси водорода с помощью сенсорных штаммов 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Escherichia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coli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0C260CE5-1E0A-3342-2AEE-D8BE31EA1D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28812"/>
            <a:ext cx="9144000" cy="1655762"/>
          </a:xfrm>
        </p:spPr>
        <p:txBody>
          <a:bodyPr/>
          <a:lstStyle/>
          <a:p>
            <a:pPr marR="179705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Смирнова С.В., Трофименцева Е.В.,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Абилев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С.К. 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ФГБУН  Институт общей генетики  им. Н.И. Вавилова Российской академии наук, 119991 г. Москва, ул. Губкина,3</a:t>
            </a:r>
            <a:endParaRPr lang="ru-RU" i="1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B614E3F-87E3-3D73-78CD-05CF49F677CB}"/>
              </a:ext>
            </a:extLst>
          </p:cNvPr>
          <p:cNvSpPr txBox="1"/>
          <p:nvPr/>
        </p:nvSpPr>
        <p:spPr>
          <a:xfrm>
            <a:off x="4515678" y="5415242"/>
            <a:ext cx="3160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smirnova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genet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gmail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44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DE0BE47-589D-E385-00BF-8ADC94EC3C6E}"/>
              </a:ext>
            </a:extLst>
          </p:cNvPr>
          <p:cNvSpPr txBox="1"/>
          <p:nvPr/>
        </p:nvSpPr>
        <p:spPr>
          <a:xfrm>
            <a:off x="695737" y="1028343"/>
            <a:ext cx="540026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пермидин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биогенный 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полиамин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для которого показано множество полезных биологических свойств: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поддержание клеточного гомеостаза;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аутофагия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антиоксидантное действие.</a:t>
            </a:r>
          </a:p>
          <a:p>
            <a:pPr indent="457200" algn="just"/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Кроме этого, предполагается, что природные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полиамины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путресцин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спермидин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спермин) способны к самосборке в агрегаты, которые взаимодействуют с геномной ДНК и защищают ее от деградации. </a:t>
            </a:r>
          </a:p>
          <a:p>
            <a:pPr indent="457200" algn="just"/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Однако механизм такого защитного действия остается недостаточно изученным.</a:t>
            </a:r>
          </a:p>
          <a:p>
            <a:pPr indent="457200" algn="just"/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 algn="just"/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работы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обусловлена важной биологической ролью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спермидина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недостаточной изученностью его защитного действия на ДНК.</a:t>
            </a:r>
          </a:p>
          <a:p>
            <a:pPr indent="457200" algn="just"/>
            <a:r>
              <a:rPr lang="ru-RU" sz="16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Целью данной работы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является изучение действия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спермидина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ДНК-повреждающий эффект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диоксидина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перекиси водорода путем исследования индукции генов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SOS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-ответа и каталазы, а также оценки целостности бактериальной ДНК.</a:t>
            </a:r>
            <a:endParaRPr lang="ru-RU" sz="1600" dirty="0"/>
          </a:p>
          <a:p>
            <a:pPr indent="4572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D52A057-D3CC-3D8E-514B-1620DBA93287}"/>
              </a:ext>
            </a:extLst>
          </p:cNvPr>
          <p:cNvSpPr txBox="1"/>
          <p:nvPr/>
        </p:nvSpPr>
        <p:spPr>
          <a:xfrm>
            <a:off x="3395868" y="288235"/>
            <a:ext cx="561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и цель работы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A57004E-895C-DE01-22B9-DE59B16A2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5737" y="1610496"/>
            <a:ext cx="5078821" cy="396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1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BE350AC-2C2F-7EB9-63E4-CDFFEABD1869}"/>
              </a:ext>
            </a:extLst>
          </p:cNvPr>
          <p:cNvSpPr txBox="1"/>
          <p:nvPr/>
        </p:nvSpPr>
        <p:spPr>
          <a:xfrm>
            <a:off x="341244" y="952933"/>
            <a:ext cx="6407426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работе использовали биосенсоры на основе штамма </a:t>
            </a:r>
            <a:r>
              <a:rPr lang="ru-RU" sz="1600" b="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Escherichia</a:t>
            </a:r>
            <a:r>
              <a:rPr lang="ru-RU" sz="1600" b="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coli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K12 MG1655: (</a:t>
            </a:r>
            <a:r>
              <a:rPr lang="ru-RU" sz="1600" b="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pColD-lux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и (</a:t>
            </a:r>
            <a:r>
              <a:rPr lang="en-GB" sz="1600" b="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pKatG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GB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lux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), несущие плазмиду с </a:t>
            </a:r>
            <a:r>
              <a:rPr lang="ru-RU" sz="1600" b="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lux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-опероном почвенной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фотобактерии </a:t>
            </a:r>
            <a:r>
              <a:rPr lang="ru-RU" sz="1600" b="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Photorhabdus</a:t>
            </a:r>
            <a:r>
              <a:rPr lang="ru-RU" sz="1600" b="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luminescens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поставленного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 контроль </a:t>
            </a:r>
            <a:r>
              <a:rPr lang="ru-RU" sz="1600" b="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индуцибельных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промоторов генов </a:t>
            </a:r>
            <a:r>
              <a:rPr lang="ru-RU" sz="1600" b="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колицина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cda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1600" b="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сolD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и каталазы </a:t>
            </a:r>
            <a:r>
              <a:rPr lang="ru-RU" sz="1600" b="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katG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что позволяет по люминесценции штаммов судить о накоплении повреждений в ДНК (и, как следствие, активации SOS-системы репарации) и образовании пероксидов в клетке в ответ на воздействие химических агентов.</a:t>
            </a:r>
          </a:p>
          <a:p>
            <a:pPr indent="457200" algn="just"/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качестве индукторов ДНК-повреждений использовались бактерицидные средства: </a:t>
            </a:r>
            <a:r>
              <a:rPr lang="ru-RU" sz="1600" b="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диоксидин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перекись водорода. Диоксидин, индуцирующий образование свободных форм кислорода, использовался в диапазоне концентраций 0,00005 - 0,001 моль/л; перекись водорода, вызывающая однонитевые разрывы в ДНК, в диапазоне 0,025 - 0,75 моль/л.</a:t>
            </a:r>
          </a:p>
          <a:p>
            <a:pPr indent="457200" algn="just"/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Величину эффекта </a:t>
            </a:r>
            <a:r>
              <a:rPr lang="ru-RU" sz="1600" b="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спермидина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протестированного в диапазоне концентраций 0,003 - 0,375 моль/л, оценивали по отношению индуцированного </a:t>
            </a:r>
            <a:r>
              <a:rPr lang="ru-RU" sz="1600" b="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генотоксикантом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уровня люминесценции клеток биосенсора, обработанных </a:t>
            </a:r>
            <a:r>
              <a:rPr lang="ru-RU" sz="1600" b="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спермидином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 уровню люминесценции без него.</a:t>
            </a:r>
          </a:p>
          <a:p>
            <a:pPr indent="457200" algn="just"/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определения способности </a:t>
            </a:r>
            <a:r>
              <a:rPr lang="ru-RU" sz="1600" b="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спермидина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влиять на образование разрывов в ДНК, вызванных </a:t>
            </a:r>
            <a:r>
              <a:rPr lang="ru-RU" sz="1600" b="0" i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генотоксикантами</a:t>
            </a:r>
            <a:r>
              <a:rPr lang="ru-RU" sz="16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использовали метод горизонтального гель-электрофореза.  </a:t>
            </a:r>
            <a:endParaRPr lang="ru-RU" sz="160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6F29014-481D-7DBF-ED95-F59AAD4D0B31}"/>
              </a:ext>
            </a:extLst>
          </p:cNvPr>
          <p:cNvSpPr txBox="1"/>
          <p:nvPr/>
        </p:nvSpPr>
        <p:spPr>
          <a:xfrm>
            <a:off x="3218622" y="282764"/>
            <a:ext cx="5754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D9987B5-FC0E-3D5C-F92C-A384915D41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4287" y="1037069"/>
            <a:ext cx="3554248" cy="31230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C515DE4-620E-C901-969A-849309349661}"/>
              </a:ext>
            </a:extLst>
          </p:cNvPr>
          <p:cNvSpPr txBox="1"/>
          <p:nvPr/>
        </p:nvSpPr>
        <p:spPr>
          <a:xfrm>
            <a:off x="7561698" y="4293705"/>
            <a:ext cx="33594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Оперон почвенной фотобактерии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Photorhabdus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luminescens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отвечает за работу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люциферазы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обеспечивающей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биолюминисценцию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выполняет в данном тесте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репортерную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функцию.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Аналогичное строение плазмиды у штамма </a:t>
            </a:r>
            <a:r>
              <a:rPr lang="it-IT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it-IT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coli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K12 MG1655 (pColD-lux</a:t>
            </a:r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241409" y="1339703"/>
            <a:ext cx="1040273" cy="148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257004" y="2625675"/>
            <a:ext cx="1968809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E. </a:t>
            </a:r>
            <a:r>
              <a:rPr lang="ru-RU" sz="16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coli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K12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MG1655 </a:t>
            </a:r>
          </a:p>
          <a:p>
            <a:pPr algn="ctr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GB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pKatG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GB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lux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778230" y="1319282"/>
            <a:ext cx="731290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GB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pKatG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469638" y="1244854"/>
            <a:ext cx="10951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luxCDABE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368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712BCE9-62CE-0FE6-4375-E8ABF62EB4AD}"/>
              </a:ext>
            </a:extLst>
          </p:cNvPr>
          <p:cNvSpPr txBox="1"/>
          <p:nvPr/>
        </p:nvSpPr>
        <p:spPr>
          <a:xfrm>
            <a:off x="290568" y="291232"/>
            <a:ext cx="4987889" cy="5250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80340"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Спермидин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показал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антигенотоксическое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действие в отношении используемых в данной работе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генотоксикантов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снижая уровень повреждения ДНК, регистрируемый по люминесценции биосенсора (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pColD-lux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Наибольшая эффективность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спермидина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зафиксирована при индукции перекисью водорода ДНК-повреждающего действия; протекторный эффект здесь составил 40 %. На штамме (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pKatG-lux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обнаружено уменьшение накопления пероксидов в клетке под воздействием перекиси водорода,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спермидин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снижал уровень люминесценции на 18 %. Для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диоксидина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было зарегистрировано снижение уровня индуцированной люминесценции биосенсора (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pColD-lux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на 23 %.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Спермидин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этом уменьшал экспрессию гена каталазы, вызванную действием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диоксидина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28 %. </a:t>
            </a:r>
          </a:p>
          <a:p>
            <a:pPr marR="180340"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оценки целостности ДНК бактериальных клеток, обработанных перекисью водорода 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диоксидином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установлено снижение ДНК-повреждающей активности используемых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генотоксикантов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воздействии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спермидина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концентрации 0,015 моль/л. Чему свидетельствует меньшая фрагментация ДНК в образцах с инкубацией клеток в присутствии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генотоксиканта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спермидина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9C94E069-5906-3FD9-102F-673133D775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226886"/>
              </p:ext>
            </p:extLst>
          </p:nvPr>
        </p:nvGraphicFramePr>
        <p:xfrm>
          <a:off x="5186775" y="541318"/>
          <a:ext cx="3179346" cy="2142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трелка: вправо 4">
            <a:extLst>
              <a:ext uri="{FF2B5EF4-FFF2-40B4-BE49-F238E27FC236}">
                <a16:creationId xmlns="" xmlns:a16="http://schemas.microsoft.com/office/drawing/2014/main" id="{459F9F43-1D78-772E-2379-1B0CEBD8F1E5}"/>
              </a:ext>
            </a:extLst>
          </p:cNvPr>
          <p:cNvSpPr/>
          <p:nvPr/>
        </p:nvSpPr>
        <p:spPr>
          <a:xfrm rot="5400000">
            <a:off x="6656583" y="2761300"/>
            <a:ext cx="338554" cy="185873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6140C97-65BE-EE5C-A4F7-CAB162B1E157}"/>
              </a:ext>
            </a:extLst>
          </p:cNvPr>
          <p:cNvSpPr txBox="1"/>
          <p:nvPr/>
        </p:nvSpPr>
        <p:spPr>
          <a:xfrm>
            <a:off x="6870638" y="2696188"/>
            <a:ext cx="789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40 %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="" xmlns:a16="http://schemas.microsoft.com/office/drawing/2014/main" id="{1147B9AF-924A-DF70-4F58-41E6F62531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347583"/>
              </p:ext>
            </p:extLst>
          </p:nvPr>
        </p:nvGraphicFramePr>
        <p:xfrm>
          <a:off x="8553208" y="560292"/>
          <a:ext cx="3337063" cy="2124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101D24F-09E2-59BA-D887-719858C83468}"/>
              </a:ext>
            </a:extLst>
          </p:cNvPr>
          <p:cNvSpPr txBox="1"/>
          <p:nvPr/>
        </p:nvSpPr>
        <p:spPr>
          <a:xfrm>
            <a:off x="3218622" y="-9519"/>
            <a:ext cx="5754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2369B84-E646-BA19-44D8-C96C1CB48A22}"/>
              </a:ext>
            </a:extLst>
          </p:cNvPr>
          <p:cNvSpPr txBox="1"/>
          <p:nvPr/>
        </p:nvSpPr>
        <p:spPr>
          <a:xfrm>
            <a:off x="10416573" y="2683591"/>
            <a:ext cx="789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390924E2-E7FF-E404-95FC-2B9DBFC07EAA}"/>
              </a:ext>
            </a:extLst>
          </p:cNvPr>
          <p:cNvSpPr txBox="1"/>
          <p:nvPr/>
        </p:nvSpPr>
        <p:spPr>
          <a:xfrm>
            <a:off x="7377613" y="283647"/>
            <a:ext cx="2206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Перекись водорода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B6C39C9-9788-0262-F376-84DDC97867DA}"/>
              </a:ext>
            </a:extLst>
          </p:cNvPr>
          <p:cNvSpPr txBox="1"/>
          <p:nvPr/>
        </p:nvSpPr>
        <p:spPr>
          <a:xfrm>
            <a:off x="7536478" y="2823874"/>
            <a:ext cx="2206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Диоксидин</a:t>
            </a:r>
          </a:p>
        </p:txBody>
      </p:sp>
      <p:graphicFrame>
        <p:nvGraphicFramePr>
          <p:cNvPr id="13" name="Диаграмма 12">
            <a:extLst>
              <a:ext uri="{FF2B5EF4-FFF2-40B4-BE49-F238E27FC236}">
                <a16:creationId xmlns="" xmlns:a16="http://schemas.microsoft.com/office/drawing/2014/main" id="{921453D3-19BC-8DE8-DD39-8E19640B6A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495630"/>
              </p:ext>
            </p:extLst>
          </p:nvPr>
        </p:nvGraphicFramePr>
        <p:xfrm>
          <a:off x="5186775" y="3120330"/>
          <a:ext cx="3179346" cy="2142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="" xmlns:a16="http://schemas.microsoft.com/office/drawing/2014/main" id="{B748E5CC-294B-A81C-0A52-1DBE2A7EED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3434256"/>
              </p:ext>
            </p:extLst>
          </p:nvPr>
        </p:nvGraphicFramePr>
        <p:xfrm>
          <a:off x="8553207" y="3129385"/>
          <a:ext cx="3337063" cy="2124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45AA2709-5C38-30EE-02AA-13802CB4EFA3}"/>
              </a:ext>
            </a:extLst>
          </p:cNvPr>
          <p:cNvSpPr txBox="1"/>
          <p:nvPr/>
        </p:nvSpPr>
        <p:spPr>
          <a:xfrm>
            <a:off x="6920540" y="5340123"/>
            <a:ext cx="789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23 %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CEC42616-0BA2-F5A7-45FF-37B3F7C5DE89}"/>
              </a:ext>
            </a:extLst>
          </p:cNvPr>
          <p:cNvSpPr txBox="1"/>
          <p:nvPr/>
        </p:nvSpPr>
        <p:spPr>
          <a:xfrm>
            <a:off x="10465935" y="5302209"/>
            <a:ext cx="789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28 %</a:t>
            </a:r>
          </a:p>
        </p:txBody>
      </p:sp>
      <p:sp>
        <p:nvSpPr>
          <p:cNvPr id="21" name="Стрелка: вправо 20">
            <a:extLst>
              <a:ext uri="{FF2B5EF4-FFF2-40B4-BE49-F238E27FC236}">
                <a16:creationId xmlns="" xmlns:a16="http://schemas.microsoft.com/office/drawing/2014/main" id="{FE4D5B1B-655E-3905-4736-63F7EFCFACCA}"/>
              </a:ext>
            </a:extLst>
          </p:cNvPr>
          <p:cNvSpPr/>
          <p:nvPr/>
        </p:nvSpPr>
        <p:spPr>
          <a:xfrm rot="5400000">
            <a:off x="6701840" y="5401076"/>
            <a:ext cx="337595" cy="185873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: вправо 21">
            <a:extLst>
              <a:ext uri="{FF2B5EF4-FFF2-40B4-BE49-F238E27FC236}">
                <a16:creationId xmlns="" xmlns:a16="http://schemas.microsoft.com/office/drawing/2014/main" id="{2206DB81-C7B1-CAF9-BCAC-A86721E6F436}"/>
              </a:ext>
            </a:extLst>
          </p:cNvPr>
          <p:cNvSpPr/>
          <p:nvPr/>
        </p:nvSpPr>
        <p:spPr>
          <a:xfrm rot="5400000">
            <a:off x="10204201" y="5363162"/>
            <a:ext cx="337595" cy="185873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: вправо 22">
            <a:extLst>
              <a:ext uri="{FF2B5EF4-FFF2-40B4-BE49-F238E27FC236}">
                <a16:creationId xmlns="" xmlns:a16="http://schemas.microsoft.com/office/drawing/2014/main" id="{F01D7578-FB40-42FB-DD37-689AAC52C27B}"/>
              </a:ext>
            </a:extLst>
          </p:cNvPr>
          <p:cNvSpPr/>
          <p:nvPr/>
        </p:nvSpPr>
        <p:spPr>
          <a:xfrm rot="5400000">
            <a:off x="10203722" y="2784605"/>
            <a:ext cx="338554" cy="185873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18C4474A-ED15-2367-8242-CD1FDECC93A8}"/>
              </a:ext>
            </a:extLst>
          </p:cNvPr>
          <p:cNvSpPr txBox="1"/>
          <p:nvPr/>
        </p:nvSpPr>
        <p:spPr>
          <a:xfrm>
            <a:off x="204667" y="5798486"/>
            <a:ext cx="11782665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образом, было выявлено, что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спермидин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обладает протекторным действием по отношению к ДНК-повреждающему воздействию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диоксидина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перекиси водорода. Эффект препарата, зарегистрированный при обработке клеток биосенсоров агентами, индуцирующими окислительный стресс, подтверждает антиоксидантные свойства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спермидина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его способность защищать ДНК от однонитевых разрывов, вызванных повреждением свободными радикалами внутриклеточных структур.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16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656</Words>
  <Application>Microsoft Office PowerPoint</Application>
  <PresentationFormat>Произвольный</PresentationFormat>
  <Paragraphs>49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Изучение действия спермидина на генотоксичность диоксидина и перекиси водорода с помощью сенсорных штаммов Escherichia coli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Изучение действия спермидина на генотоксичность диоксидина и перекиси водорода с помощью сенсорных штаммов Escherichia coli</dc:title>
  <dc:creator>Екатерина Трофименцева</dc:creator>
  <cp:lastModifiedBy>Света</cp:lastModifiedBy>
  <cp:revision>5</cp:revision>
  <dcterms:created xsi:type="dcterms:W3CDTF">2025-04-25T12:20:25Z</dcterms:created>
  <dcterms:modified xsi:type="dcterms:W3CDTF">2025-04-25T19:38:13Z</dcterms:modified>
</cp:coreProperties>
</file>